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78" r:id="rId3"/>
    <p:sldId id="289" r:id="rId4"/>
    <p:sldId id="290" r:id="rId5"/>
    <p:sldId id="257" r:id="rId7"/>
    <p:sldId id="291" r:id="rId8"/>
    <p:sldId id="274" r:id="rId9"/>
    <p:sldId id="313" r:id="rId10"/>
    <p:sldId id="314" r:id="rId11"/>
    <p:sldId id="315" r:id="rId12"/>
    <p:sldId id="316" r:id="rId13"/>
    <p:sldId id="281" r:id="rId14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胡子琦" initials="胡子琦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9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-67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E88DE1-3425-4D29-9AB3-F99F740A852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E88DE1-3425-4D29-9AB3-F99F740A8521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3.png"/><Relationship Id="rId7" Type="http://schemas.openxmlformats.org/officeDocument/2006/relationships/tags" Target="../tags/tag4.xml"/><Relationship Id="rId6" Type="http://schemas.openxmlformats.org/officeDocument/2006/relationships/image" Target="../media/image12.png"/><Relationship Id="rId5" Type="http://schemas.openxmlformats.org/officeDocument/2006/relationships/tags" Target="../tags/tag3.xml"/><Relationship Id="rId4" Type="http://schemas.openxmlformats.org/officeDocument/2006/relationships/image" Target="../media/image11.png"/><Relationship Id="rId3" Type="http://schemas.openxmlformats.org/officeDocument/2006/relationships/tags" Target="../tags/tag2.xml"/><Relationship Id="rId2" Type="http://schemas.openxmlformats.org/officeDocument/2006/relationships/image" Target="../media/image10.png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2"/>
          <p:cNvSpPr>
            <a:spLocks noGrp="1"/>
          </p:cNvSpPr>
          <p:nvPr/>
        </p:nvSpPr>
        <p:spPr>
          <a:xfrm>
            <a:off x="-52437" y="301841"/>
            <a:ext cx="12185650" cy="906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threePt" dir="t"/>
            </a:scene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特殊时期在线教学服务指南</a:t>
            </a:r>
            <a:endParaRPr lang="zh-CN" altLang="en-US" sz="4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65088" y="1489194"/>
            <a:ext cx="1115060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2020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年伊始的这场突如其来的疫情牵动了全国人民的心，医护人员夜以继日地奋战在救治工作第一线，已有多所高校发布了推迟开学的公告。为减少疫情对我校师生教学、学习、生活的影响，我们提出此预案，充分利用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上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海立信会计金融学院网络教学平台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不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开学、先开课，尽量保证教学工作的正常开展，共同打好这场“抗疫战”！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在疫情期间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，上海立信会计金融学院网络教学平台将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为全校师生提供在线教学服务，包括线上教学（学习、答疑、作业、测验等）、速课（微视频）录制、同步课堂、直播教学和相关技术服务，旨在利用电脑、手机、网络等现有设备开展教学活动。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上海立信会计金融学院网络教学平台含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电脑端（网址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lang="en-US" altLang="zh-CN" dirty="0" err="1" smtClean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lixin.fanya.chaoxing.com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</a:rPr>
              <a:t>）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和手机端（学习通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APP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）两部分，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电脑端和手机端可自动实现资源、数据、功能同步，有效保证师生使用习惯的一致性。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上海立信会计金融学院网络教学平台已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无缝对接超星电子图书、电子期刊、学术视频等平台资源，为教师备课、学生拓展学习提供资源支撑。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75"/>
          <p:cNvSpPr/>
          <p:nvPr/>
        </p:nvSpPr>
        <p:spPr>
          <a:xfrm>
            <a:off x="2540" y="-27384"/>
            <a:ext cx="3717355" cy="585620"/>
          </a:xfrm>
          <a:prstGeom prst="rect">
            <a:avLst/>
          </a:prstGeom>
          <a:solidFill>
            <a:srgbClr val="F44F56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lvl="0">
              <a:defRPr sz="28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en-US" altLang="zh-CN" sz="3730" dirty="0"/>
              <a:t>2</a:t>
            </a:r>
            <a:r>
              <a:rPr lang="zh-CN" altLang="en-US" sz="3730" dirty="0"/>
              <a:t>、编辑发布作业</a:t>
            </a:r>
            <a:endParaRPr sz="3730" dirty="0"/>
          </a:p>
        </p:txBody>
      </p:sp>
      <p:sp>
        <p:nvSpPr>
          <p:cNvPr id="6" name="矩形 5"/>
          <p:cNvSpPr/>
          <p:nvPr/>
        </p:nvSpPr>
        <p:spPr>
          <a:xfrm>
            <a:off x="5160055" y="4711293"/>
            <a:ext cx="6912768" cy="95313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FF00"/>
                </a:solidFill>
              </a:rPr>
              <a:t>1</a:t>
            </a:r>
            <a:r>
              <a:rPr lang="zh-CN" altLang="en-US" sz="2800" dirty="0">
                <a:solidFill>
                  <a:srgbClr val="FFFF00"/>
                </a:solidFill>
              </a:rPr>
              <a:t>、作业栏目下</a:t>
            </a:r>
            <a:endParaRPr lang="en-US" altLang="zh-CN" sz="2800" dirty="0">
              <a:solidFill>
                <a:srgbClr val="FFFF00"/>
              </a:solidFill>
            </a:endParaRPr>
          </a:p>
          <a:p>
            <a:r>
              <a:rPr lang="en-US" altLang="zh-CN" sz="2800" dirty="0">
                <a:solidFill>
                  <a:srgbClr val="FFFF00"/>
                </a:solidFill>
              </a:rPr>
              <a:t>2</a:t>
            </a:r>
            <a:r>
              <a:rPr lang="zh-CN" altLang="en-US" sz="2800" dirty="0">
                <a:solidFill>
                  <a:srgbClr val="FFFF00"/>
                </a:solidFill>
              </a:rPr>
              <a:t>、新建作业，或者从作业库选择作业发布</a:t>
            </a:r>
            <a:endParaRPr lang="zh-CN" altLang="en-US" sz="2800" dirty="0">
              <a:solidFill>
                <a:srgbClr val="FFFF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91503" y="820252"/>
            <a:ext cx="9420225" cy="362902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9050" y="2966720"/>
            <a:ext cx="1219327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上</a:t>
            </a:r>
            <a:r>
              <a:rPr lang="zh-CN" altLang="en-US" sz="36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海立信会计金融学院网络教学平台</a:t>
            </a:r>
            <a:endParaRPr lang="zh-CN" altLang="en-US" sz="3600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ctr" fontAlgn="auto">
              <a:lnSpc>
                <a:spcPct val="150000"/>
              </a:lnSpc>
            </a:pPr>
            <a:r>
              <a:rPr lang="zh-CN" altLang="en-US" sz="36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为特殊时期在线教学提供支持！</a:t>
            </a:r>
            <a:endParaRPr lang="zh-CN" altLang="en-US" sz="3600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474345" y="19558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>
                <a:solidFill>
                  <a:srgbClr val="FFFF00"/>
                </a:solidFill>
              </a:rPr>
              <a:t>1</a:t>
            </a:r>
            <a:endParaRPr lang="en-US" altLang="zh-CN" sz="4000">
              <a:solidFill>
                <a:srgbClr val="FFFF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92530" y="195580"/>
            <a:ext cx="995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登录</a:t>
            </a:r>
            <a:endParaRPr lang="zh-CN" altLang="en-US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爆炸形 2 6"/>
          <p:cNvSpPr/>
          <p:nvPr/>
        </p:nvSpPr>
        <p:spPr>
          <a:xfrm>
            <a:off x="9683750" y="95250"/>
            <a:ext cx="2446020" cy="1659255"/>
          </a:xfrm>
          <a:prstGeom prst="irregularSeal2">
            <a:avLst/>
          </a:prstGeom>
          <a:solidFill>
            <a:schemeClr val="accent2"/>
          </a:solidFill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latin typeface="黑体" panose="02010609060101010101" charset="-122"/>
                <a:ea typeface="黑体" panose="02010609060101010101" charset="-122"/>
              </a:rPr>
              <a:t>电脑端</a:t>
            </a:r>
            <a:endParaRPr lang="zh-CN" altLang="en-US" sz="20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63245" y="788035"/>
            <a:ext cx="922274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chemeClr val="tx1"/>
                </a:solidFill>
              </a:rPr>
              <a:t>打开</a:t>
            </a:r>
            <a:r>
              <a:rPr lang="zh-CN" altLang="en-US" b="1" dirty="0" smtClean="0">
                <a:solidFill>
                  <a:srgbClr val="FF0000"/>
                </a:solidFill>
              </a:rPr>
              <a:t>上海立信会计金融学院官网</a:t>
            </a:r>
            <a:r>
              <a:rPr lang="zh-CN" altLang="en-US" b="1" dirty="0">
                <a:solidFill>
                  <a:srgbClr val="FF0000"/>
                </a:solidFill>
              </a:rPr>
              <a:t>首</a:t>
            </a:r>
            <a:r>
              <a:rPr lang="zh-CN" altLang="en-US" b="1" dirty="0" smtClean="0">
                <a:solidFill>
                  <a:srgbClr val="FF0000"/>
                </a:solidFill>
              </a:rPr>
              <a:t>页</a:t>
            </a:r>
            <a:r>
              <a:rPr lang="en-US" altLang="zh-CN" b="1" dirty="0" err="1" smtClean="0">
                <a:solidFill>
                  <a:srgbClr val="FF0000"/>
                </a:solidFill>
              </a:rPr>
              <a:t>www.lixin.edu.cn</a:t>
            </a:r>
            <a:r>
              <a:rPr lang="zh-CN" altLang="en-US" b="1" dirty="0" smtClean="0">
                <a:solidFill>
                  <a:schemeClr val="tx1"/>
                </a:solidFill>
              </a:rPr>
              <a:t>，</a:t>
            </a:r>
            <a:r>
              <a:rPr lang="zh-CN" altLang="en-US" b="1" dirty="0">
                <a:solidFill>
                  <a:schemeClr val="tx1"/>
                </a:solidFill>
              </a:rPr>
              <a:t>在</a:t>
            </a:r>
            <a:r>
              <a:rPr lang="zh-CN" altLang="en-US" b="1" dirty="0" smtClean="0">
                <a:solidFill>
                  <a:schemeClr val="tx1"/>
                </a:solidFill>
              </a:rPr>
              <a:t>右下角</a:t>
            </a:r>
            <a:r>
              <a:rPr lang="zh-CN" altLang="en-US" b="1" dirty="0">
                <a:solidFill>
                  <a:schemeClr val="tx1"/>
                </a:solidFill>
              </a:rPr>
              <a:t>找到</a:t>
            </a:r>
            <a:r>
              <a:rPr lang="zh-CN" altLang="en-US" b="1" dirty="0" smtClean="0">
                <a:solidFill>
                  <a:schemeClr val="tx1"/>
                </a:solidFill>
              </a:rPr>
              <a:t>“</a:t>
            </a:r>
            <a:r>
              <a:rPr lang="zh-CN" altLang="en-US" b="1" dirty="0" smtClean="0">
                <a:solidFill>
                  <a:srgbClr val="FF0000"/>
                </a:solidFill>
              </a:rPr>
              <a:t>网络教学平台</a:t>
            </a:r>
            <a:r>
              <a:rPr lang="zh-CN" altLang="en-US" b="1" dirty="0" smtClean="0">
                <a:solidFill>
                  <a:schemeClr val="tx1"/>
                </a:solidFill>
              </a:rPr>
              <a:t>”，</a:t>
            </a:r>
            <a:r>
              <a:rPr lang="zh-CN" altLang="en-US" b="1" dirty="0">
                <a:solidFill>
                  <a:schemeClr val="tx1"/>
                </a:solidFill>
              </a:rPr>
              <a:t>点</a:t>
            </a:r>
            <a:r>
              <a:rPr lang="zh-CN" altLang="en-US" b="1" dirty="0" smtClean="0">
                <a:solidFill>
                  <a:schemeClr val="tx1"/>
                </a:solidFill>
              </a:rPr>
              <a:t>击登录，</a:t>
            </a:r>
            <a:r>
              <a:rPr lang="zh-CN" altLang="en-US" b="1" dirty="0">
                <a:solidFill>
                  <a:schemeClr val="tx1"/>
                </a:solidFill>
              </a:rPr>
              <a:t>使</a:t>
            </a:r>
            <a:r>
              <a:rPr lang="zh-CN" altLang="en-US" b="1" dirty="0" smtClean="0">
                <a:solidFill>
                  <a:schemeClr val="tx1"/>
                </a:solidFill>
              </a:rPr>
              <a:t>用</a:t>
            </a:r>
            <a:r>
              <a:rPr lang="zh-CN" altLang="en-US" b="1" dirty="0" smtClean="0">
                <a:solidFill>
                  <a:srgbClr val="FF0000"/>
                </a:solidFill>
              </a:rPr>
              <a:t>数</a:t>
            </a:r>
            <a:r>
              <a:rPr lang="zh-CN" altLang="en-US" b="1" dirty="0" smtClean="0">
                <a:solidFill>
                  <a:srgbClr val="FF0000"/>
                </a:solidFill>
              </a:rPr>
              <a:t>字校园</a:t>
            </a:r>
            <a:r>
              <a:rPr lang="zh-CN" altLang="en-US" b="1" dirty="0" smtClean="0">
                <a:solidFill>
                  <a:srgbClr val="FF0000"/>
                </a:solidFill>
              </a:rPr>
              <a:t>账</a:t>
            </a:r>
            <a:r>
              <a:rPr lang="zh-CN" altLang="en-US" b="1" dirty="0">
                <a:solidFill>
                  <a:srgbClr val="FF0000"/>
                </a:solidFill>
              </a:rPr>
              <a:t>号密码</a:t>
            </a:r>
            <a:r>
              <a:rPr lang="zh-CN" altLang="en-US" b="1" dirty="0">
                <a:solidFill>
                  <a:schemeClr val="tx1"/>
                </a:solidFill>
              </a:rPr>
              <a:t>登录，然后点击“</a:t>
            </a:r>
            <a:r>
              <a:rPr lang="zh-CN" altLang="en-US" b="1" dirty="0">
                <a:solidFill>
                  <a:srgbClr val="FF0000"/>
                </a:solidFill>
              </a:rPr>
              <a:t>教学空间</a:t>
            </a:r>
            <a:r>
              <a:rPr lang="zh-CN" altLang="en-US" b="1" dirty="0">
                <a:solidFill>
                  <a:schemeClr val="tx1"/>
                </a:solidFill>
              </a:rPr>
              <a:t>”即可；</a:t>
            </a:r>
            <a:endParaRPr lang="zh-CN" altLang="en-US" b="1" dirty="0">
              <a:solidFill>
                <a:schemeClr val="tx1"/>
              </a:solidFill>
            </a:endParaRPr>
          </a:p>
          <a:p>
            <a:endParaRPr lang="zh-CN" altLang="en-US" b="1" dirty="0">
              <a:solidFill>
                <a:srgbClr val="FF0000"/>
              </a:solidFill>
            </a:endParaRPr>
          </a:p>
          <a:p>
            <a:r>
              <a:rPr lang="zh-CN" altLang="en-US" b="1" dirty="0">
                <a:solidFill>
                  <a:srgbClr val="FF0000"/>
                </a:solidFill>
                <a:latin typeface="+mj-lt"/>
                <a:ea typeface="+mj-ea"/>
                <a:cs typeface="+mj-cs"/>
                <a:sym typeface="+mn-ea"/>
              </a:rPr>
              <a:t>登陆后：可以在账号管理里面绑定手机号；方便移动端直接手机号验证码登陆即可</a:t>
            </a:r>
            <a:endParaRPr lang="zh-CN" altLang="en-US" b="1" dirty="0">
              <a:solidFill>
                <a:srgbClr val="FF0000"/>
              </a:solidFill>
              <a:latin typeface="+mj-lt"/>
              <a:ea typeface="+mj-ea"/>
              <a:cs typeface="+mj-cs"/>
              <a:sym typeface="+mn-ea"/>
            </a:endParaRPr>
          </a:p>
          <a:p>
            <a:r>
              <a:rPr lang="zh-CN" altLang="en-US" b="1" dirty="0">
                <a:solidFill>
                  <a:srgbClr val="FF0000"/>
                </a:solidFill>
                <a:latin typeface="+mj-lt"/>
                <a:ea typeface="+mj-ea"/>
                <a:cs typeface="+mj-cs"/>
                <a:sym typeface="+mn-ea"/>
              </a:rPr>
              <a:t>推荐使用</a:t>
            </a:r>
            <a:r>
              <a:rPr lang="en-US" altLang="zh-CN" b="1" dirty="0">
                <a:solidFill>
                  <a:srgbClr val="FF0000"/>
                </a:solidFill>
                <a:latin typeface="+mj-lt"/>
                <a:ea typeface="+mj-ea"/>
                <a:cs typeface="+mj-cs"/>
                <a:sym typeface="+mn-ea"/>
              </a:rPr>
              <a:t>360</a:t>
            </a:r>
            <a:r>
              <a:rPr lang="zh-CN" altLang="en-US" b="1" dirty="0">
                <a:solidFill>
                  <a:srgbClr val="FF0000"/>
                </a:solidFill>
                <a:latin typeface="+mj-lt"/>
                <a:ea typeface="+mj-ea"/>
                <a:cs typeface="+mj-cs"/>
                <a:sym typeface="+mn-ea"/>
              </a:rPr>
              <a:t>，谷歌，火狐浏览器。</a:t>
            </a:r>
            <a:endParaRPr lang="zh-CN" altLang="en-US" b="1" dirty="0">
              <a:solidFill>
                <a:srgbClr val="FF0000"/>
              </a:solidFill>
              <a:latin typeface="+mj-lt"/>
              <a:ea typeface="+mj-ea"/>
              <a:cs typeface="+mj-cs"/>
              <a:sym typeface="+mn-ea"/>
            </a:endParaRPr>
          </a:p>
          <a:p>
            <a:endParaRPr lang="zh-CN" altLang="en-US" b="1" dirty="0">
              <a:solidFill>
                <a:srgbClr val="FF0000"/>
              </a:solidFill>
            </a:endParaRPr>
          </a:p>
          <a:p>
            <a:endParaRPr lang="en-US" altLang="zh-CN" b="1" dirty="0">
              <a:solidFill>
                <a:srgbClr val="FF0000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54050" y="2576195"/>
            <a:ext cx="6794500" cy="256794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38512" y="3218852"/>
            <a:ext cx="4135271" cy="296488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825" y="4184650"/>
            <a:ext cx="5179695" cy="2423795"/>
          </a:xfrm>
          <a:prstGeom prst="rect">
            <a:avLst/>
          </a:prstGeom>
        </p:spPr>
      </p:pic>
      <p:cxnSp>
        <p:nvCxnSpPr>
          <p:cNvPr id="3" name="直接箭头连接符 2"/>
          <p:cNvCxnSpPr/>
          <p:nvPr/>
        </p:nvCxnSpPr>
        <p:spPr>
          <a:xfrm>
            <a:off x="3994785" y="5795010"/>
            <a:ext cx="1075690" cy="117475"/>
          </a:xfrm>
          <a:prstGeom prst="straightConnector1">
            <a:avLst/>
          </a:prstGeom>
          <a:ln>
            <a:solidFill>
              <a:srgbClr val="FF0000"/>
            </a:solidFill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3905885" y="6001385"/>
            <a:ext cx="11499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b="1">
                <a:solidFill>
                  <a:srgbClr val="FF0000"/>
                </a:solidFill>
              </a:rPr>
              <a:t>点击进入个人空间</a:t>
            </a:r>
            <a:endParaRPr lang="zh-CN" altLang="zh-CN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474345" y="19558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>
                <a:solidFill>
                  <a:srgbClr val="FFFF00"/>
                </a:solidFill>
              </a:rPr>
              <a:t>1</a:t>
            </a:r>
            <a:endParaRPr lang="en-US" altLang="zh-CN" sz="4000">
              <a:solidFill>
                <a:srgbClr val="FFFF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92530" y="195580"/>
            <a:ext cx="995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登录</a:t>
            </a:r>
            <a:endParaRPr lang="zh-CN" altLang="en-US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爆炸形 2 6"/>
          <p:cNvSpPr/>
          <p:nvPr/>
        </p:nvSpPr>
        <p:spPr>
          <a:xfrm>
            <a:off x="9820275" y="95250"/>
            <a:ext cx="2309495" cy="1564005"/>
          </a:xfrm>
          <a:prstGeom prst="irregularSeal2">
            <a:avLst/>
          </a:prstGeom>
          <a:solidFill>
            <a:schemeClr val="accent2"/>
          </a:solidFill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latin typeface="黑体" panose="02010609060101010101" charset="-122"/>
                <a:ea typeface="黑体" panose="02010609060101010101" charset="-122"/>
              </a:rPr>
              <a:t>手机端</a:t>
            </a:r>
            <a:endParaRPr lang="zh-CN" altLang="en-US" sz="20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7820" y="878840"/>
            <a:ext cx="6869430" cy="675005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手机上下载并安装学习通APP：</a:t>
            </a:r>
            <a:br>
              <a:rPr lang="zh-CN" altLang="en-US" sz="18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</a:b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扫描右方二维码或在手机应用市场中搜索</a:t>
            </a:r>
            <a:r>
              <a:rPr lang="zh-CN" altLang="en-US" sz="1800" dirty="0" smtClean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“超星学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习通”进行下载。</a:t>
            </a:r>
            <a:endParaRPr lang="zh-CN" altLang="en-US" sz="1800" dirty="0">
              <a:latin typeface="微软雅黑" panose="020B0503020204020204" charset="-122"/>
              <a:ea typeface="微软雅黑" panose="020B0503020204020204" charset="-122"/>
              <a:cs typeface="+mj-ea"/>
            </a:endParaRPr>
          </a:p>
        </p:txBody>
      </p:sp>
      <p:pic>
        <p:nvPicPr>
          <p:cNvPr id="3" name="图片 8" descr="C:\Users\Administrator\Desktop\学习通二维码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82815" y="93345"/>
            <a:ext cx="1460500" cy="146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标题 11"/>
          <p:cNvSpPr>
            <a:spLocks noGrp="1"/>
          </p:cNvSpPr>
          <p:nvPr/>
        </p:nvSpPr>
        <p:spPr>
          <a:xfrm>
            <a:off x="336550" y="1513205"/>
            <a:ext cx="11489055" cy="1043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登录方式</a:t>
            </a:r>
            <a:r>
              <a:rPr lang="zh-CN" altLang="en-US" sz="16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：</a:t>
            </a:r>
            <a:r>
              <a:rPr lang="en-US" altLang="zh-CN" sz="16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1.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点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击右下方的“我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”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进入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“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登录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”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页面，选择“其它登陆方式”，机构登</a:t>
            </a:r>
            <a:r>
              <a:rPr lang="zh-CN" altLang="en-US" sz="1600" dirty="0" smtClean="0"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陆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  <a:cs typeface="+mj-ea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41015" y="2216566"/>
            <a:ext cx="10564495" cy="5078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2.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如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果已在电脑端登录并绑定手机号，则可直接使用手机号登录。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019030" y="4269105"/>
            <a:ext cx="513715" cy="213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sz="8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0014" y="2676525"/>
            <a:ext cx="492442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6567" y="929005"/>
            <a:ext cx="11475720" cy="1315720"/>
          </a:xfrm>
        </p:spPr>
        <p:txBody>
          <a:bodyPr>
            <a:normAutofit fontScale="90000"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教师登录后进入自己的</a:t>
            </a:r>
            <a:r>
              <a:rPr lang="en-US" altLang="zh-CN" sz="1800" dirty="0"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教学空间</a:t>
            </a:r>
            <a:r>
              <a:rPr lang="en-US" altLang="zh-CN" sz="1800" dirty="0"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，可将课程相关资料上传至云盘，支持视频、</a:t>
            </a:r>
            <a:r>
              <a:rPr lang="en-US" altLang="zh-CN" sz="1800" dirty="0"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en-US" altLang="zh-CN" sz="1800" dirty="0">
                <a:latin typeface="微软雅黑" panose="020B0503020204020204" charset="-122"/>
                <a:ea typeface="微软雅黑" panose="020B0503020204020204" charset="-122"/>
              </a:rPr>
              <a:t>WORD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en-US" altLang="zh-CN" sz="1800" dirty="0">
                <a:latin typeface="微软雅黑" panose="020B0503020204020204" charset="-122"/>
                <a:ea typeface="微软雅黑" panose="020B0503020204020204" charset="-122"/>
              </a:rPr>
              <a:t>FDF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、图片、表格、音频等多种资源类型，并可建立文件夹进行分类管理。建设初期，建议老师至少先完成授课</a:t>
            </a:r>
            <a:r>
              <a:rPr lang="en-US" altLang="zh-CN" sz="1800" dirty="0"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的上传。如果希望建设一门完整的课程，可参照详细版使用手册。</a:t>
            </a:r>
            <a:endParaRPr lang="zh-CN" altLang="en-US" sz="1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00025" y="33655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>
                <a:solidFill>
                  <a:srgbClr val="FFFF00"/>
                </a:solidFill>
              </a:rPr>
              <a:t>2</a:t>
            </a:r>
            <a:endParaRPr lang="en-US" altLang="zh-CN" sz="4000">
              <a:solidFill>
                <a:srgbClr val="FFFF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82345" y="345440"/>
            <a:ext cx="1808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上传资料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37515" y="2315210"/>
            <a:ext cx="10261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电脑端的云盘和学习通的云盘互通，在学习通中可直接调取电脑端上传的资源。</a:t>
            </a:r>
            <a:endParaRPr lang="zh-CN" altLang="en-US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 descr="17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893570" y="2683510"/>
            <a:ext cx="10058400" cy="404876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476250" y="2874010"/>
            <a:ext cx="3164840" cy="1330960"/>
            <a:chOff x="796970" y="3360738"/>
            <a:chExt cx="4585244" cy="2054860"/>
          </a:xfrm>
        </p:grpSpPr>
        <p:pic>
          <p:nvPicPr>
            <p:cNvPr id="3" name="图片 2" descr="C:\Users\asus\Desktop\微信截图_20200129115245.png微信截图_20200129115245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796970" y="3360738"/>
              <a:ext cx="4585244" cy="2054860"/>
            </a:xfrm>
            <a:prstGeom prst="rect">
              <a:avLst/>
            </a:prstGeom>
            <a:ln w="12700" cmpd="sng">
              <a:solidFill>
                <a:schemeClr val="tx1"/>
              </a:solidFill>
              <a:prstDash val="solid"/>
            </a:ln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3656" y="5066302"/>
              <a:ext cx="1238225" cy="348865"/>
            </a:xfrm>
            <a:prstGeom prst="rect">
              <a:avLst/>
            </a:prstGeom>
          </p:spPr>
        </p:pic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39100" y="4352925"/>
            <a:ext cx="3912870" cy="237934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C:\Users\asus\Desktop\10.png10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358775" y="2545080"/>
            <a:ext cx="3863340" cy="255079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5" name="图片 4" descr="C:\Users\asus\Desktop\11.png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42790" y="2544445"/>
            <a:ext cx="3692525" cy="255143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sp useBgFill="1"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200660" y="838200"/>
            <a:ext cx="11257280" cy="1545590"/>
          </a:xfrm>
        </p:spPr>
        <p:txBody>
          <a:bodyPr>
            <a:noAutofit/>
          </a:bodyPr>
          <a:lstStyle/>
          <a:p>
            <a:pPr fontAlgn="auto">
              <a:lnSpc>
                <a:spcPct val="150000"/>
              </a:lnSpc>
            </a:pPr>
            <a:r>
              <a:rPr lang="zh-CN" sz="1800" dirty="0">
                <a:latin typeface="微软雅黑" panose="020B0503020204020204" charset="-122"/>
                <a:ea typeface="微软雅黑" panose="020B0503020204020204" charset="-122"/>
              </a:rPr>
              <a:t>激活教学班前，我们需要先激活课程。电脑端和学习通均支持课程建设。</a:t>
            </a:r>
            <a:r>
              <a:rPr lang="en-US" altLang="zh-CN" sz="1800" dirty="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sz="1800" dirty="0">
                <a:latin typeface="微软雅黑" panose="020B0503020204020204" charset="-122"/>
                <a:ea typeface="微软雅黑" panose="020B0503020204020204" charset="-122"/>
              </a:rPr>
              <a:t>电脑端点击</a:t>
            </a:r>
            <a:r>
              <a:rPr lang="en-US" altLang="zh-CN" sz="1800" dirty="0"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课程</a:t>
            </a:r>
            <a:r>
              <a:rPr lang="en-US" altLang="zh-CN" sz="1800" dirty="0"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，选择</a:t>
            </a:r>
            <a:r>
              <a:rPr lang="en-US" altLang="zh-CN" sz="1800" dirty="0"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学期</a:t>
            </a:r>
            <a:r>
              <a:rPr lang="en-US" altLang="zh-CN" sz="1800" dirty="0">
                <a:latin typeface="微软雅黑" panose="020B0503020204020204" charset="-122"/>
                <a:ea typeface="微软雅黑" panose="020B0503020204020204" charset="-122"/>
              </a:rPr>
              <a:t>”,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确认要激活的课程 </a:t>
            </a:r>
            <a:r>
              <a:rPr lang="en-US" altLang="zh-CN" sz="1800" dirty="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en-US" altLang="zh-CN" sz="1800" dirty="0"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点击激活</a:t>
            </a:r>
            <a:r>
              <a:rPr lang="en-US" altLang="zh-CN" sz="1800" dirty="0">
                <a:latin typeface="微软雅黑" panose="020B0503020204020204" charset="-122"/>
                <a:ea typeface="微软雅黑" panose="020B0503020204020204" charset="-122"/>
              </a:rPr>
              <a:t>”-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根据需要，选择</a:t>
            </a:r>
            <a:r>
              <a:rPr lang="en-US" altLang="zh-CN" sz="1800" dirty="0"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激活方式</a:t>
            </a:r>
            <a:r>
              <a:rPr lang="en-US" altLang="zh-CN" sz="1800" dirty="0"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（直接生成新课程 或 从已有课程复制数据）</a:t>
            </a:r>
            <a:r>
              <a:rPr lang="en-US" altLang="zh-CN" sz="1800" dirty="0"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、激活后，选择（不自动生成单元  或  按照周、课时自动生成课程单元）即可完成课程框架的搭建。同时学习通中</a:t>
            </a:r>
            <a:r>
              <a:rPr lang="en-US" altLang="zh-CN" sz="1800" dirty="0"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课程</a:t>
            </a:r>
            <a:r>
              <a:rPr lang="en-US" altLang="zh-CN" sz="1800" dirty="0"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1800" dirty="0">
                <a:latin typeface="微软雅黑" panose="020B0503020204020204" charset="-122"/>
                <a:ea typeface="微软雅黑" panose="020B0503020204020204" charset="-122"/>
              </a:rPr>
              <a:t>模块就会出现老师建设的这门课程。</a:t>
            </a:r>
            <a:endParaRPr lang="zh-CN" altLang="en-US" sz="1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200025" y="240665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>
                <a:solidFill>
                  <a:srgbClr val="FFFF00"/>
                </a:solidFill>
              </a:rPr>
              <a:t>3</a:t>
            </a:r>
            <a:endParaRPr lang="en-US" altLang="zh-CN" sz="4000">
              <a:solidFill>
                <a:srgbClr val="FFFF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82345" y="249555"/>
            <a:ext cx="22148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激活教学班</a:t>
            </a:r>
            <a:endParaRPr lang="zh-CN" altLang="en-US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 descr="C:\Users\asus\Desktop\12.png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3763010" y="5095875"/>
            <a:ext cx="2694305" cy="169862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  <p:pic>
        <p:nvPicPr>
          <p:cNvPr id="10" name="图片 6" descr="C:\Users\asus\Desktop\13.png1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/>
          <a:srcRect/>
          <a:stretch>
            <a:fillRect/>
          </a:stretch>
        </p:blipFill>
        <p:spPr>
          <a:xfrm>
            <a:off x="6909435" y="5095875"/>
            <a:ext cx="4743450" cy="150685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C:\Users\asus\Desktop\13.png13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280670" y="1308100"/>
            <a:ext cx="6871335" cy="2182495"/>
          </a:xfrm>
          <a:prstGeom prst="rect">
            <a:avLst/>
          </a:prstGeom>
          <a:ln w="12700" cmpd="sng">
            <a:solidFill>
              <a:schemeClr val="tx1"/>
            </a:solidFill>
            <a:prstDash val="solid"/>
          </a:ln>
        </p:spPr>
      </p:pic>
      <p:sp>
        <p:nvSpPr>
          <p:cNvPr id="4" name="文本框 3"/>
          <p:cNvSpPr txBox="1"/>
          <p:nvPr/>
        </p:nvSpPr>
        <p:spPr>
          <a:xfrm>
            <a:off x="126365" y="535305"/>
            <a:ext cx="121361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打开该课程的“管理”模块，点击“班级管理”，可看到教务系统同步的课程教学班及学生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590415" y="3829050"/>
            <a:ext cx="6703695" cy="2604770"/>
            <a:chOff x="5239385" y="3213100"/>
            <a:chExt cx="6618605" cy="2049145"/>
          </a:xfrm>
        </p:grpSpPr>
        <p:pic>
          <p:nvPicPr>
            <p:cNvPr id="5" name="图片 4" descr="C:\Users\asus\Desktop\微信截图_20200129123026.png微信截图_20200129123026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5239385" y="3213100"/>
              <a:ext cx="6618605" cy="2049145"/>
            </a:xfrm>
            <a:prstGeom prst="rect">
              <a:avLst/>
            </a:prstGeom>
            <a:ln w="12700" cmpd="sng">
              <a:solidFill>
                <a:schemeClr val="tx1"/>
              </a:solidFill>
              <a:prstDash val="solid"/>
            </a:ln>
          </p:spPr>
        </p:pic>
        <p:sp>
          <p:nvSpPr>
            <p:cNvPr id="6" name="矩形 5"/>
            <p:cNvSpPr/>
            <p:nvPr/>
          </p:nvSpPr>
          <p:spPr>
            <a:xfrm>
              <a:off x="9198724" y="4497117"/>
              <a:ext cx="578224" cy="652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9963639" y="4463648"/>
              <a:ext cx="578224" cy="652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矩形 10"/>
          <p:cNvSpPr/>
          <p:nvPr/>
        </p:nvSpPr>
        <p:spPr>
          <a:xfrm>
            <a:off x="6709410" y="1354455"/>
            <a:ext cx="367030" cy="19748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709410" y="5287645"/>
            <a:ext cx="3251200" cy="10585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5745" y="1008380"/>
            <a:ext cx="10968990" cy="12306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快速打造一门课程，在课程章节中上传（调取云盘已上传）资源。</a:t>
            </a:r>
            <a:b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教师可在线发布学习任务、学习要求、作业、测验等，并可在线提供答疑，可实时查看统计，知晓学生学习动态。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45745" y="26670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rgbClr val="FFFF00"/>
                </a:solidFill>
              </a:rPr>
              <a:t>1</a:t>
            </a:r>
            <a:endParaRPr lang="en-US" altLang="zh-CN" sz="4000" dirty="0">
              <a:solidFill>
                <a:srgbClr val="FFFF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82345" y="275590"/>
            <a:ext cx="42468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模块一：线上课程建设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85" y="2862949"/>
            <a:ext cx="5627455" cy="31511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042" y="2862949"/>
            <a:ext cx="5335571" cy="312774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940685" y="999490"/>
            <a:ext cx="5770880" cy="14452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8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课程建设篇</a:t>
            </a:r>
            <a:endParaRPr lang="zh-CN" altLang="en-US" sz="88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5" name="图片 4" descr="微信图片_2020013018210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458970" y="2743200"/>
            <a:ext cx="2544445" cy="323151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240270" y="5827395"/>
            <a:ext cx="22402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扫码获取完整的教程</a:t>
            </a:r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rgbClr val="FF0000"/>
                </a:solidFill>
              </a:rPr>
              <a:t>择选功能用于教学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75"/>
          <p:cNvSpPr/>
          <p:nvPr/>
        </p:nvSpPr>
        <p:spPr>
          <a:xfrm>
            <a:off x="2540" y="-27384"/>
            <a:ext cx="4725467" cy="585620"/>
          </a:xfrm>
          <a:prstGeom prst="rect">
            <a:avLst/>
          </a:prstGeom>
          <a:solidFill>
            <a:srgbClr val="F44F56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lvl="0">
              <a:defRPr sz="28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en-US" altLang="zh-CN" sz="3730" dirty="0"/>
              <a:t>1</a:t>
            </a:r>
            <a:r>
              <a:rPr lang="zh-CN" altLang="en-US" sz="3730" dirty="0"/>
              <a:t>、章节内容编辑完善</a:t>
            </a:r>
            <a:endParaRPr sz="373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42234" y="980728"/>
            <a:ext cx="11953329" cy="547260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880135" y="1844824"/>
            <a:ext cx="1080120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737915" y="4247511"/>
            <a:ext cx="6309643" cy="52197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FFFF00"/>
                </a:solidFill>
              </a:rPr>
              <a:t>点击“编辑”进行课程内容的完善编辑</a:t>
            </a:r>
            <a:endParaRPr lang="zh-CN" alt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tags/tag1.xml><?xml version="1.0" encoding="utf-8"?>
<p:tagLst xmlns:p="http://schemas.openxmlformats.org/presentationml/2006/main">
  <p:tag name="KSO_WM_UNIT_PLACING_PICTURE_USER_VIEWPORT" val="{&quot;height&quot;:4017,&quot;width&quot;:6084}"/>
</p:tagLst>
</file>

<file path=ppt/tags/tag2.xml><?xml version="1.0" encoding="utf-8"?>
<p:tagLst xmlns:p="http://schemas.openxmlformats.org/presentationml/2006/main">
  <p:tag name="KSO_WM_UNIT_PLACING_PICTURE_USER_VIEWPORT" val="{&quot;height&quot;:4018,&quot;width&quot;:5815}"/>
</p:tagLst>
</file>

<file path=ppt/tags/tag3.xml><?xml version="1.0" encoding="utf-8"?>
<p:tagLst xmlns:p="http://schemas.openxmlformats.org/presentationml/2006/main">
  <p:tag name="KSO_WM_UNIT_PLACING_PICTURE_USER_VIEWPORT" val="{&quot;height&quot;:3516,&quot;width&quot;:6148}"/>
</p:tagLst>
</file>

<file path=ppt/tags/tag4.xml><?xml version="1.0" encoding="utf-8"?>
<p:tagLst xmlns:p="http://schemas.openxmlformats.org/presentationml/2006/main">
  <p:tag name="KSO_WM_UNIT_PLACING_PICTURE_USER_VIEWPORT" val="{&quot;height&quot;:3586,&quot;width&quot;:5931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1297</Words>
  <Application>WPS 演示</Application>
  <PresentationFormat>自定义</PresentationFormat>
  <Paragraphs>73</Paragraphs>
  <Slides>11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黑体</vt:lpstr>
      <vt:lpstr>Arial Unicode MS</vt:lpstr>
      <vt:lpstr>Calibri Light</vt:lpstr>
      <vt:lpstr>Calibri</vt:lpstr>
      <vt:lpstr>Office 主题</vt:lpstr>
      <vt:lpstr>PowerPoint 演示文稿</vt:lpstr>
      <vt:lpstr>PowerPoint 演示文稿</vt:lpstr>
      <vt:lpstr>手机上下载并安装学习通APP： 扫描右方二维码或在手机应用市场中搜索“超星学习通”进行下载。</vt:lpstr>
      <vt:lpstr>教师登录后进入自己的“教学空间”，可将课程相关资料上传至云盘，支持视频、PPT、WORD、FDF、图片、表格、音频等多种资源类型，并可建立文件夹进行分类管理。建设初期，建议老师至少先完成授课PPT的上传。如果希望建设一门完整的课程，可参照详细版使用手册。</vt:lpstr>
      <vt:lpstr>激活教学班前，我们需要先激活课程。电脑端和学习通均支持课程建设。1、电脑端点击“课程”，选择“学期”,确认要激活的课程 2、“点击激活”-根据需要，选择“激活方式”（直接生成新课程 或 从已有课程复制数据）3、激活后，选择（不自动生成单元  或  按照周、课时自动生成课程单元）即可完成课程框架的搭建。同时学习通中“课程”模块就会出现老师建设的这门课程。</vt:lpstr>
      <vt:lpstr>PowerPoint 演示文稿</vt:lpstr>
      <vt:lpstr>快速打造一门课程，在课程章节中上传（调取云盘已上传）资源。 教师可在线发布学习任务、学习要求、作业、测验等，并可在线提供答疑，可实时查看统计，知晓学生学习动态。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sunrui</dc:creator>
  <cp:lastModifiedBy>美玲</cp:lastModifiedBy>
  <cp:revision>140</cp:revision>
  <dcterms:created xsi:type="dcterms:W3CDTF">2019-11-05T05:20:00Z</dcterms:created>
  <dcterms:modified xsi:type="dcterms:W3CDTF">2020-02-21T07:35:41Z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2052-11.3.0.8775</vt:lpwstr>
  </property>
</Properties>
</file>